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3" r:id="rId5"/>
    <p:sldId id="275" r:id="rId6"/>
    <p:sldId id="268" r:id="rId7"/>
    <p:sldId id="269" r:id="rId8"/>
    <p:sldId id="271" r:id="rId9"/>
    <p:sldId id="270" r:id="rId10"/>
    <p:sldId id="272" r:id="rId11"/>
    <p:sldId id="277" r:id="rId12"/>
    <p:sldId id="278" r:id="rId13"/>
    <p:sldId id="284" r:id="rId14"/>
    <p:sldId id="279" r:id="rId15"/>
    <p:sldId id="280" r:id="rId16"/>
    <p:sldId id="281" r:id="rId17"/>
    <p:sldId id="282" r:id="rId18"/>
    <p:sldId id="283" r:id="rId19"/>
    <p:sldId id="273" r:id="rId20"/>
    <p:sldId id="276" r:id="rId21"/>
    <p:sldId id="285" r:id="rId2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1" d="100"/>
          <a:sy n="61" d="100"/>
        </p:scale>
        <p:origin x="6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18E2BB-DEEA-456D-BF6D-2B74CC3A51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22C34E2-7D83-4C00-956D-A4A654E30D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C143694-9CB4-4C9D-8725-AE6F57C88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4D6F3-45B1-4278-9F81-5775E3B6FD51}" type="datetimeFigureOut">
              <a:rPr lang="cs-CZ" smtClean="0"/>
              <a:t>08.03.2021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710F1D0-285E-42A8-8006-98C42FE4F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3CA4778-7C6B-4DF8-8EEB-DF9579455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7EC32-AF5A-4A7B-9B13-3641B22C91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8398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CAB06A-7EB8-4AFF-80C6-B08C3278B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E6E5EC0-1BB0-45BC-9101-771CBC8649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7B30CEC-ED76-4AC8-9720-AA7635289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4D6F3-45B1-4278-9F81-5775E3B6FD51}" type="datetimeFigureOut">
              <a:rPr lang="cs-CZ" smtClean="0"/>
              <a:t>08.03.2021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A1B2B29-6EA0-4747-9F79-C217F8ED5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C5A93A4-E0CB-469C-93E8-090D309D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7EC32-AF5A-4A7B-9B13-3641B22C91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1322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34FF5D1-E86E-4965-84C7-6EE034268E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533E8F0-B25B-462C-8F54-9EFA642299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A1008F8-B3EB-4118-B596-789C997B4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4D6F3-45B1-4278-9F81-5775E3B6FD51}" type="datetimeFigureOut">
              <a:rPr lang="cs-CZ" smtClean="0"/>
              <a:t>08.03.2021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848574E-0CDC-4D0C-BD01-4ECFCB4BD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AE37488-5BD9-4B45-AA00-B3BDABB91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7EC32-AF5A-4A7B-9B13-3641B22C91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6510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680FDE-E424-4187-BCA7-E7C36D179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4B57712-3E3F-447B-BA1F-B3BA372814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F98A6BB-2B0A-4654-9E9B-F60883CD1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4D6F3-45B1-4278-9F81-5775E3B6FD51}" type="datetimeFigureOut">
              <a:rPr lang="cs-CZ" smtClean="0"/>
              <a:t>08.03.2021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1FF0A75-F71D-426E-A9AC-D0D29FDC4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2629D4C-A5B6-4A26-84AA-8FF6EA748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7EC32-AF5A-4A7B-9B13-3641B22C91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2499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6A1616-93FA-4667-A986-7BED9D629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0F9C7CC-34B2-42C7-8944-DE4BE9B456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20509DD-A506-4D25-8325-98C60F3AC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4D6F3-45B1-4278-9F81-5775E3B6FD51}" type="datetimeFigureOut">
              <a:rPr lang="cs-CZ" smtClean="0"/>
              <a:t>08.03.2021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F9D9B9F-CBFA-44B0-B8C6-81945AE9A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73D3D55-DE6A-4548-B2E5-391FD9DF3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7EC32-AF5A-4A7B-9B13-3641B22C91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2833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D99879-E2E1-44E2-BEB1-04E78D31A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17D7FFB-8A51-4DC5-86D1-175D4F5E6D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ABC8AA70-E5C8-47A7-93C5-B7BFB7ABDC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6839C60-D4A7-4434-94E3-378A1852C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4D6F3-45B1-4278-9F81-5775E3B6FD51}" type="datetimeFigureOut">
              <a:rPr lang="cs-CZ" smtClean="0"/>
              <a:t>08.03.2021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846B6C9-E86A-4C0F-8314-B56AB88C0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5B27D69-3EA4-4EAD-A2BE-E22F0BB51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7EC32-AF5A-4A7B-9B13-3641B22C91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8268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C4C683-15AD-44E9-974F-C65A2E668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9592B48-ACD0-4E90-B221-E5A6D319CE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9C2D2DE-00DC-4BF9-99CD-602945B239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2F2B7EB-DBB6-4191-972A-24F2630C51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3EFF76BA-CE0B-46A4-9A26-36A2F4E5EE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BCD8C14-BD30-482D-AE81-9E62C9A90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4D6F3-45B1-4278-9F81-5775E3B6FD51}" type="datetimeFigureOut">
              <a:rPr lang="cs-CZ" smtClean="0"/>
              <a:t>08.03.2021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3B1D2C8-85DA-4CC7-9E78-37ABFC544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FCD18E7-C8EB-44B3-9605-536DF0AF1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7EC32-AF5A-4A7B-9B13-3641B22C91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6207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574E49-A4DB-44CA-9294-FDE7965CF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31B2756-BDB3-4F83-9C14-C0E2D327F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4D6F3-45B1-4278-9F81-5775E3B6FD51}" type="datetimeFigureOut">
              <a:rPr lang="cs-CZ" smtClean="0"/>
              <a:t>08.03.2021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B2338A7-E6C6-4105-88F6-203138F7A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F590D7D-88BC-4FEB-BD37-26E1F72B3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7EC32-AF5A-4A7B-9B13-3641B22C91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9548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3EE37AF-A3F0-4798-84BE-D4E394783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4D6F3-45B1-4278-9F81-5775E3B6FD51}" type="datetimeFigureOut">
              <a:rPr lang="cs-CZ" smtClean="0"/>
              <a:t>08.03.2021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039EFDA-B096-4405-8B63-0E84A89C7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7C7F27E-96A5-4618-835E-2359DF34F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7EC32-AF5A-4A7B-9B13-3641B22C91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7487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659C10-6467-4597-B0A5-922072228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99EE469-BFC4-4C25-89D1-7A05CA6D0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6D5C1D16-9ACE-4CF7-9C3E-ABC6FE64B8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5CBBCA0-97EF-4B69-B500-6FB420294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4D6F3-45B1-4278-9F81-5775E3B6FD51}" type="datetimeFigureOut">
              <a:rPr lang="cs-CZ" smtClean="0"/>
              <a:t>08.03.2021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191C169-BF5F-4E29-A621-8E5712C05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7F9395C-9E53-4C1C-9C05-57532E8B4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7EC32-AF5A-4A7B-9B13-3641B22C91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4713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69F4F7-2A17-42CE-8F28-02B41EC0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D8798D0-6011-455C-BB91-EB2A1A9716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A3D06EE0-36CD-46B2-8175-9386357FCA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2E5DF87-8BC0-45DC-992E-EF707EAD8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4D6F3-45B1-4278-9F81-5775E3B6FD51}" type="datetimeFigureOut">
              <a:rPr lang="cs-CZ" smtClean="0"/>
              <a:t>08.03.2021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9BFBE71-BE1D-4FA1-8492-1188E4493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A425D93-0957-47C1-9E6E-4A4C1BF42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7EC32-AF5A-4A7B-9B13-3641B22C91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0878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2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15F32FD-068A-4230-A9AD-07ADF06BA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78578FB-B21E-40B9-8D2E-EEC5B92463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32538E1-06A3-49E5-9353-882073D31A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4D6F3-45B1-4278-9F81-5775E3B6FD51}" type="datetimeFigureOut">
              <a:rPr lang="cs-CZ" smtClean="0"/>
              <a:t>08.03.2021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36B365E-8022-4ACC-9753-25D9CE49A1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9A38FCA-2D49-4057-9DF7-2E93F2284C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7EC32-AF5A-4A7B-9B13-3641B22C91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4971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ADfyb9piy9U" TargetMode="Externa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VJofjOq0rc" TargetMode="External"/><Relationship Id="rId2" Type="http://schemas.openxmlformats.org/officeDocument/2006/relationships/hyperlink" Target="https://www.youtube.com/watch?v=OF4jHoCw1ZU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6AhSGyd539o" TargetMode="External"/><Relationship Id="rId4" Type="http://schemas.openxmlformats.org/officeDocument/2006/relationships/hyperlink" Target="https://www.youtube.com/watch?v=U5lFddVZkV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LHJVDxD1I4" TargetMode="External"/><Relationship Id="rId2" Type="http://schemas.openxmlformats.org/officeDocument/2006/relationships/hyperlink" Target="https://www.youtube.com/watch?v=8e4Tt2S5u4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0D55C1-EDAC-452E-AE99-3E4BFECCE5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ALKALICKÉ KOVY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A854335-F044-440D-9696-18C6C80132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opakování</a:t>
            </a:r>
          </a:p>
        </p:txBody>
      </p:sp>
    </p:spTree>
    <p:extLst>
      <p:ext uri="{BB962C8B-B14F-4D97-AF65-F5344CB8AC3E}">
        <p14:creationId xmlns:p14="http://schemas.microsoft.com/office/powerpoint/2010/main" val="1948746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99294B-8E28-4F92-8FA8-4C5504FFCA2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cs-CZ" dirty="0"/>
              <a:t>Použití hořčíku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EF5870C-531D-4020-9B07-DD4007C511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Součástí slitiny DURAL- LEHČÍ, ODOLNĚJŠÍ (Mg + Al)</a:t>
            </a:r>
          </a:p>
          <a:p>
            <a:pPr lvl="1"/>
            <a:r>
              <a:rPr lang="cs-CZ" dirty="0"/>
              <a:t>VÝROBA LETADEL, AUT, LODÍ, JÍZDNÍCH KOL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C4DE733-D6FC-4DD4-AD20-03CEC2F39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12" y="2828925"/>
            <a:ext cx="3816401" cy="261937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49C7B46-2AE8-4043-806B-F19379A228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6662" y="2419681"/>
            <a:ext cx="4043363" cy="302861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8B9CB59-BA33-4A95-BF36-276570A810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0859" y="171047"/>
            <a:ext cx="3530654" cy="183911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5A69381-092F-4F6A-BE37-7E6C0528A1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0037" y="4352925"/>
            <a:ext cx="3204524" cy="24003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2DEA43E-5167-4931-B7D4-AB11B7BF56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20137" y="4888707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3309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9633BF-1CC6-4801-BF63-B1AA12610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1338"/>
          </a:xfrm>
          <a:solidFill>
            <a:srgbClr val="FFC000">
              <a:alpha val="47000"/>
            </a:srgbClr>
          </a:solidFill>
        </p:spPr>
        <p:txBody>
          <a:bodyPr/>
          <a:lstStyle/>
          <a:p>
            <a:r>
              <a:rPr lang="cs-CZ" dirty="0"/>
              <a:t>ŽELEZO        FERRUM     </a:t>
            </a:r>
            <a:r>
              <a:rPr lang="cs-CZ" dirty="0" err="1"/>
              <a:t>Fe</a:t>
            </a:r>
            <a:endParaRPr lang="cs-CZ" dirty="0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418805E3-EADE-40A1-BD62-298A92E7C1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4436" y="1504169"/>
            <a:ext cx="6973686" cy="4344569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88F8BD07-847A-4708-AD6B-23196FC53740}"/>
              </a:ext>
            </a:extLst>
          </p:cNvPr>
          <p:cNvSpPr/>
          <p:nvPr/>
        </p:nvSpPr>
        <p:spPr>
          <a:xfrm>
            <a:off x="772998" y="94268"/>
            <a:ext cx="6520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Myšlenková bublina: obláček 5">
            <a:extLst>
              <a:ext uri="{FF2B5EF4-FFF2-40B4-BE49-F238E27FC236}">
                <a16:creationId xmlns:a16="http://schemas.microsoft.com/office/drawing/2014/main" id="{FE9A57A8-F038-464B-946D-87F05764EDD1}"/>
              </a:ext>
            </a:extLst>
          </p:cNvPr>
          <p:cNvSpPr/>
          <p:nvPr/>
        </p:nvSpPr>
        <p:spPr>
          <a:xfrm>
            <a:off x="10067827" y="1263192"/>
            <a:ext cx="1480008" cy="1112363"/>
          </a:xfrm>
          <a:prstGeom prst="cloudCallout">
            <a:avLst>
              <a:gd name="adj1" fmla="val -157776"/>
              <a:gd name="adj2" fmla="val 625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Pevná látka</a:t>
            </a:r>
          </a:p>
        </p:txBody>
      </p:sp>
      <p:sp>
        <p:nvSpPr>
          <p:cNvPr id="8" name="Myšlenková bublina: obláček 7">
            <a:extLst>
              <a:ext uri="{FF2B5EF4-FFF2-40B4-BE49-F238E27FC236}">
                <a16:creationId xmlns:a16="http://schemas.microsoft.com/office/drawing/2014/main" id="{2DBD2113-7E6C-4A1B-924F-05CAF9AAEFB5}"/>
              </a:ext>
            </a:extLst>
          </p:cNvPr>
          <p:cNvSpPr/>
          <p:nvPr/>
        </p:nvSpPr>
        <p:spPr>
          <a:xfrm>
            <a:off x="9832157" y="3676454"/>
            <a:ext cx="1847653" cy="1018094"/>
          </a:xfrm>
          <a:prstGeom prst="cloudCallout">
            <a:avLst>
              <a:gd name="adj1" fmla="val -127635"/>
              <a:gd name="adj2" fmla="val 9120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Stříbrně lesklé</a:t>
            </a:r>
          </a:p>
        </p:txBody>
      </p:sp>
      <p:sp>
        <p:nvSpPr>
          <p:cNvPr id="9" name="Myšlenková bublina: obláček 8">
            <a:extLst>
              <a:ext uri="{FF2B5EF4-FFF2-40B4-BE49-F238E27FC236}">
                <a16:creationId xmlns:a16="http://schemas.microsoft.com/office/drawing/2014/main" id="{624D8BA9-8F5C-495F-84FC-B6F8F1A5A526}"/>
              </a:ext>
            </a:extLst>
          </p:cNvPr>
          <p:cNvSpPr/>
          <p:nvPr/>
        </p:nvSpPr>
        <p:spPr>
          <a:xfrm>
            <a:off x="395926" y="1690688"/>
            <a:ext cx="2187018" cy="995952"/>
          </a:xfrm>
          <a:prstGeom prst="cloudCallout">
            <a:avLst>
              <a:gd name="adj1" fmla="val 50862"/>
              <a:gd name="adj2" fmla="val 10675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Vede elektrický proud</a:t>
            </a:r>
          </a:p>
        </p:txBody>
      </p:sp>
      <p:sp>
        <p:nvSpPr>
          <p:cNvPr id="10" name="Myšlenková bublina: obláček 9">
            <a:extLst>
              <a:ext uri="{FF2B5EF4-FFF2-40B4-BE49-F238E27FC236}">
                <a16:creationId xmlns:a16="http://schemas.microsoft.com/office/drawing/2014/main" id="{88CF0BBB-8F0F-4435-BB50-A574EC13A1D5}"/>
              </a:ext>
            </a:extLst>
          </p:cNvPr>
          <p:cNvSpPr/>
          <p:nvPr/>
        </p:nvSpPr>
        <p:spPr>
          <a:xfrm>
            <a:off x="179110" y="4012203"/>
            <a:ext cx="1838226" cy="1155109"/>
          </a:xfrm>
          <a:prstGeom prst="cloudCallout">
            <a:avLst>
              <a:gd name="adj1" fmla="val 115147"/>
              <a:gd name="adj2" fmla="val 6631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Měkký kov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362D67B8-F6AD-4546-AA13-28028FBCCC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263" y="4678908"/>
            <a:ext cx="2133600" cy="2179092"/>
          </a:xfrm>
          <a:prstGeom prst="rect">
            <a:avLst/>
          </a:prstGeom>
        </p:spPr>
      </p:pic>
      <p:sp>
        <p:nvSpPr>
          <p:cNvPr id="12" name="Myšlenková bublina: obláček 11">
            <a:extLst>
              <a:ext uri="{FF2B5EF4-FFF2-40B4-BE49-F238E27FC236}">
                <a16:creationId xmlns:a16="http://schemas.microsoft.com/office/drawing/2014/main" id="{DAB64BA6-D645-4144-A995-86FC5E0750F6}"/>
              </a:ext>
            </a:extLst>
          </p:cNvPr>
          <p:cNvSpPr/>
          <p:nvPr/>
        </p:nvSpPr>
        <p:spPr>
          <a:xfrm>
            <a:off x="6716110" y="5768454"/>
            <a:ext cx="2811454" cy="1021229"/>
          </a:xfrm>
          <a:prstGeom prst="cloudCallout">
            <a:avLst>
              <a:gd name="adj1" fmla="val -71799"/>
              <a:gd name="adj2" fmla="val 2432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rezaví=koroduje</a:t>
            </a:r>
          </a:p>
        </p:txBody>
      </p:sp>
      <p:sp>
        <p:nvSpPr>
          <p:cNvPr id="13" name="Myšlenková bublina: obláček 12">
            <a:extLst>
              <a:ext uri="{FF2B5EF4-FFF2-40B4-BE49-F238E27FC236}">
                <a16:creationId xmlns:a16="http://schemas.microsoft.com/office/drawing/2014/main" id="{A66C212D-63DC-4A74-B72D-26CB20B9372B}"/>
              </a:ext>
            </a:extLst>
          </p:cNvPr>
          <p:cNvSpPr/>
          <p:nvPr/>
        </p:nvSpPr>
        <p:spPr>
          <a:xfrm>
            <a:off x="1490518" y="5938345"/>
            <a:ext cx="2187018" cy="851338"/>
          </a:xfrm>
          <a:prstGeom prst="cloudCallout">
            <a:avLst>
              <a:gd name="adj1" fmla="val 95874"/>
              <a:gd name="adj2" fmla="val 1130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magnetický</a:t>
            </a:r>
          </a:p>
        </p:txBody>
      </p:sp>
    </p:spTree>
    <p:extLst>
      <p:ext uri="{BB962C8B-B14F-4D97-AF65-F5344CB8AC3E}">
        <p14:creationId xmlns:p14="http://schemas.microsoft.com/office/powerpoint/2010/main" val="37919810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3CB3CD-9AE8-45D9-A075-AB630BC4C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9590"/>
          </a:xfrm>
          <a:solidFill>
            <a:srgbClr val="FFC000">
              <a:alpha val="49000"/>
            </a:srgbClr>
          </a:solidFill>
        </p:spPr>
        <p:txBody>
          <a:bodyPr/>
          <a:lstStyle/>
          <a:p>
            <a:r>
              <a:rPr lang="cs-CZ" dirty="0"/>
              <a:t>VÝSKYT – ZEMSKÁ KŮRA -ŽELEZNÁ RUDA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AAC47399-9411-4281-B72B-FD9CBF5EDE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8384" y="1887276"/>
            <a:ext cx="4111264" cy="308344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7DD73B0-64A2-4E8E-9149-C863D141F3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9808" y="3575704"/>
            <a:ext cx="3639181" cy="279003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082F252-E7BF-4C90-85A0-D3B6ED3C3A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7110" y="1288397"/>
            <a:ext cx="3426054" cy="308344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370539D-F9FF-4A86-9A9E-F3C2001B9A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1590" y="4427308"/>
            <a:ext cx="3217093" cy="2430692"/>
          </a:xfrm>
          <a:prstGeom prst="rect">
            <a:avLst/>
          </a:prstGeom>
        </p:spPr>
      </p:pic>
      <p:sp>
        <p:nvSpPr>
          <p:cNvPr id="8" name="Vývojový diagram: magnetický disk 7">
            <a:extLst>
              <a:ext uri="{FF2B5EF4-FFF2-40B4-BE49-F238E27FC236}">
                <a16:creationId xmlns:a16="http://schemas.microsoft.com/office/drawing/2014/main" id="{B270C024-365E-4591-8544-F94D1FDDFF37}"/>
              </a:ext>
            </a:extLst>
          </p:cNvPr>
          <p:cNvSpPr/>
          <p:nvPr/>
        </p:nvSpPr>
        <p:spPr>
          <a:xfrm>
            <a:off x="483476" y="4141076"/>
            <a:ext cx="1618593" cy="619441"/>
          </a:xfrm>
          <a:prstGeom prst="flowChartMagneticDisk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krevel</a:t>
            </a:r>
          </a:p>
        </p:txBody>
      </p:sp>
      <p:sp>
        <p:nvSpPr>
          <p:cNvPr id="9" name="Vývojový diagram: magnetický disk 8">
            <a:extLst>
              <a:ext uri="{FF2B5EF4-FFF2-40B4-BE49-F238E27FC236}">
                <a16:creationId xmlns:a16="http://schemas.microsoft.com/office/drawing/2014/main" id="{8CE5F601-E13D-4EC9-BB85-7C8CD04869F0}"/>
              </a:ext>
            </a:extLst>
          </p:cNvPr>
          <p:cNvSpPr/>
          <p:nvPr/>
        </p:nvSpPr>
        <p:spPr>
          <a:xfrm>
            <a:off x="8636523" y="3600293"/>
            <a:ext cx="1492469" cy="588579"/>
          </a:xfrm>
          <a:prstGeom prst="flowChartMagneticDisk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magnetovec</a:t>
            </a:r>
          </a:p>
        </p:txBody>
      </p:sp>
      <p:sp>
        <p:nvSpPr>
          <p:cNvPr id="10" name="Vývojový diagram: magnetický disk 9">
            <a:extLst>
              <a:ext uri="{FF2B5EF4-FFF2-40B4-BE49-F238E27FC236}">
                <a16:creationId xmlns:a16="http://schemas.microsoft.com/office/drawing/2014/main" id="{FD341DED-DFF1-453B-A6EC-858B429F4056}"/>
              </a:ext>
            </a:extLst>
          </p:cNvPr>
          <p:cNvSpPr/>
          <p:nvPr/>
        </p:nvSpPr>
        <p:spPr>
          <a:xfrm>
            <a:off x="5034455" y="5875282"/>
            <a:ext cx="1797269" cy="486779"/>
          </a:xfrm>
          <a:prstGeom prst="flowChartMagneticDisk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pyrit</a:t>
            </a:r>
          </a:p>
        </p:txBody>
      </p:sp>
      <p:sp>
        <p:nvSpPr>
          <p:cNvPr id="11" name="Vývojový diagram: magnetický disk 10">
            <a:extLst>
              <a:ext uri="{FF2B5EF4-FFF2-40B4-BE49-F238E27FC236}">
                <a16:creationId xmlns:a16="http://schemas.microsoft.com/office/drawing/2014/main" id="{3787301F-E4F7-4182-B34D-39BC94FF82AA}"/>
              </a:ext>
            </a:extLst>
          </p:cNvPr>
          <p:cNvSpPr/>
          <p:nvPr/>
        </p:nvSpPr>
        <p:spPr>
          <a:xfrm>
            <a:off x="8740469" y="6314764"/>
            <a:ext cx="1408386" cy="515007"/>
          </a:xfrm>
          <a:prstGeom prst="flowChartMagneticDisk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hnědel</a:t>
            </a:r>
          </a:p>
        </p:txBody>
      </p:sp>
    </p:spTree>
    <p:extLst>
      <p:ext uri="{BB962C8B-B14F-4D97-AF65-F5344CB8AC3E}">
        <p14:creationId xmlns:p14="http://schemas.microsoft.com/office/powerpoint/2010/main" val="24639711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332B87-4DEF-46AD-B21F-2F26DA543D6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>
              <a:alpha val="46000"/>
            </a:srgbClr>
          </a:solidFill>
        </p:spPr>
        <p:txBody>
          <a:bodyPr/>
          <a:lstStyle/>
          <a:p>
            <a:r>
              <a:rPr lang="cs-CZ" dirty="0"/>
              <a:t>VÝSKYT – V LIDSKÉM TĚLE - HEMOGLOBIN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B83D5A2-7D84-42FC-87EF-2509A2238A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KREVNÍ BARVIVO</a:t>
            </a:r>
          </a:p>
          <a:p>
            <a:r>
              <a:rPr lang="cs-CZ" dirty="0"/>
              <a:t>NEDOSTATEK: únava, bledost, slabé nehty</a:t>
            </a:r>
          </a:p>
          <a:p>
            <a:r>
              <a:rPr lang="cs-CZ" dirty="0"/>
              <a:t>potraviny se železem:</a:t>
            </a:r>
          </a:p>
          <a:p>
            <a:r>
              <a:rPr lang="cs-CZ" dirty="0"/>
              <a:t>luštěniny, ořechy, dýňová semínka,…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6A9E315-2BD3-479E-9450-E6172A75A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9880" y="2098414"/>
            <a:ext cx="3194653" cy="319465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57460A0-CC31-4FFE-8A3C-7D63B67654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5105" y="3833129"/>
            <a:ext cx="6105197" cy="291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0844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05E822-D95D-491D-AC71-B1DD26F23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VYSOKÁ PEC </a:t>
            </a:r>
            <a:r>
              <a:rPr lang="cs-CZ" dirty="0"/>
              <a:t>– železná ruda, koks, vápenec</a:t>
            </a:r>
            <a:br>
              <a:rPr lang="cs-CZ" dirty="0"/>
            </a:br>
            <a:r>
              <a:rPr lang="cs-CZ" dirty="0"/>
              <a:t>				1 800 </a:t>
            </a:r>
            <a:r>
              <a:rPr lang="cs-CZ" baseline="30000" dirty="0" err="1"/>
              <a:t>o</a:t>
            </a:r>
            <a:r>
              <a:rPr lang="cs-CZ" dirty="0" err="1"/>
              <a:t>C</a:t>
            </a:r>
            <a:r>
              <a:rPr lang="cs-CZ" dirty="0"/>
              <a:t>   surové železo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B19461C9-78FB-4E96-9177-8B48D7A662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24407" y="1591394"/>
            <a:ext cx="4223208" cy="4901481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0B41B30D-869D-4ED4-8C03-F8D090C58CDD}"/>
              </a:ext>
            </a:extLst>
          </p:cNvPr>
          <p:cNvSpPr/>
          <p:nvPr/>
        </p:nvSpPr>
        <p:spPr>
          <a:xfrm>
            <a:off x="8814061" y="3252248"/>
            <a:ext cx="2069183" cy="6221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4-5 % uhlíku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D07DAB7-2780-41EB-B10D-43272053034F}"/>
              </a:ext>
            </a:extLst>
          </p:cNvPr>
          <p:cNvSpPr/>
          <p:nvPr/>
        </p:nvSpPr>
        <p:spPr>
          <a:xfrm>
            <a:off x="8814060" y="4232636"/>
            <a:ext cx="2069183" cy="537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křemík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0005639B-2F68-4B9D-9E8B-E0A8D39C7B5B}"/>
              </a:ext>
            </a:extLst>
          </p:cNvPr>
          <p:cNvSpPr/>
          <p:nvPr/>
        </p:nvSpPr>
        <p:spPr>
          <a:xfrm>
            <a:off x="8880049" y="5062194"/>
            <a:ext cx="1979630" cy="6221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další příměsi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B832BB5E-C3C3-4CF9-B78D-7C6BB7BCC1A5}"/>
              </a:ext>
            </a:extLst>
          </p:cNvPr>
          <p:cNvSpPr/>
          <p:nvPr/>
        </p:nvSpPr>
        <p:spPr>
          <a:xfrm>
            <a:off x="9134572" y="2422691"/>
            <a:ext cx="1187777" cy="5373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+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A6EA9126-F743-4460-BB32-B7E6D09FD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267" y="1121514"/>
            <a:ext cx="2287058" cy="1713597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77784421-DAEB-44B3-A448-998243D1A1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360" y="3002438"/>
            <a:ext cx="2004050" cy="1498862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ABA9B45D-8D6C-406E-ABC9-9987A7E2D9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4807671"/>
            <a:ext cx="1621411" cy="1621411"/>
          </a:xfrm>
          <a:prstGeom prst="rect">
            <a:avLst/>
          </a:prstGeom>
        </p:spPr>
      </p:pic>
      <p:sp>
        <p:nvSpPr>
          <p:cNvPr id="12" name="Obdélník 11">
            <a:extLst>
              <a:ext uri="{FF2B5EF4-FFF2-40B4-BE49-F238E27FC236}">
                <a16:creationId xmlns:a16="http://schemas.microsoft.com/office/drawing/2014/main" id="{7ADADB30-2C55-45FB-A100-552200B266EF}"/>
              </a:ext>
            </a:extLst>
          </p:cNvPr>
          <p:cNvSpPr/>
          <p:nvPr/>
        </p:nvSpPr>
        <p:spPr>
          <a:xfrm>
            <a:off x="2696325" y="6492875"/>
            <a:ext cx="48952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6"/>
              </a:rPr>
              <a:t>https://www.youtube.com/watch?v=ADfyb9piy9U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74113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6C9B80-470C-4A72-87E1-3FE367FD4D5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>
              <a:alpha val="47000"/>
            </a:srgbClr>
          </a:solidFill>
        </p:spPr>
        <p:txBody>
          <a:bodyPr/>
          <a:lstStyle/>
          <a:p>
            <a:r>
              <a:rPr lang="cs-CZ" dirty="0"/>
              <a:t>Zpracování na litinu a ocel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F2FA4E8-1D2E-4C97-8BBB-952A40A164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Snížením obsahu uhlíku nad 2%</a:t>
            </a:r>
          </a:p>
          <a:p>
            <a:pPr lvl="1"/>
            <a:r>
              <a:rPr lang="cs-CZ" dirty="0"/>
              <a:t>Surové železo, železný šrot…při teplotě 1 500 stupňů</a:t>
            </a:r>
          </a:p>
          <a:p>
            <a:pPr lvl="1"/>
            <a:r>
              <a:rPr lang="cs-CZ" dirty="0"/>
              <a:t>Pevná, ale křehká</a:t>
            </a:r>
          </a:p>
          <a:p>
            <a:endParaRPr lang="cs-CZ" dirty="0"/>
          </a:p>
          <a:p>
            <a:r>
              <a:rPr lang="cs-CZ" dirty="0"/>
              <a:t>Snížením obsahu uhlíku pod 2%</a:t>
            </a:r>
          </a:p>
          <a:p>
            <a:pPr lvl="1"/>
            <a:r>
              <a:rPr lang="cs-CZ" dirty="0"/>
              <a:t>Zkujňování</a:t>
            </a:r>
          </a:p>
          <a:p>
            <a:pPr lvl="1"/>
            <a:r>
              <a:rPr lang="cs-CZ" dirty="0"/>
              <a:t>Konvertorech</a:t>
            </a:r>
          </a:p>
          <a:p>
            <a:pPr lvl="1"/>
            <a:r>
              <a:rPr lang="cs-CZ" dirty="0"/>
              <a:t>Vyšší obsah kyslíku</a:t>
            </a:r>
          </a:p>
          <a:p>
            <a:pPr lvl="1"/>
            <a:r>
              <a:rPr lang="cs-CZ" dirty="0"/>
              <a:t>Pevná, tvrdá</a:t>
            </a:r>
          </a:p>
          <a:p>
            <a:pPr lvl="1"/>
            <a:r>
              <a:rPr lang="cs-CZ" dirty="0"/>
              <a:t>Příměsi – chrom, kobalt, nikl…zlepšení vlastností</a:t>
            </a:r>
          </a:p>
        </p:txBody>
      </p:sp>
    </p:spTree>
    <p:extLst>
      <p:ext uri="{BB962C8B-B14F-4D97-AF65-F5344CB8AC3E}">
        <p14:creationId xmlns:p14="http://schemas.microsoft.com/office/powerpoint/2010/main" val="30622966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979C10-7EBF-451E-8448-866232459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393"/>
            <a:ext cx="10515600" cy="1325563"/>
          </a:xfrm>
          <a:solidFill>
            <a:srgbClr val="FFC000">
              <a:alpha val="48000"/>
            </a:srgbClr>
          </a:solidFill>
        </p:spPr>
        <p:txBody>
          <a:bodyPr/>
          <a:lstStyle/>
          <a:p>
            <a:r>
              <a:rPr lang="cs-CZ" dirty="0"/>
              <a:t>Litina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F87C86B2-6A83-423C-AF5D-318715A5AE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357" y="1379436"/>
            <a:ext cx="2376340" cy="386155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7E8C068-2E61-4776-8AB5-847157CAED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1650" y="293001"/>
            <a:ext cx="4038649" cy="403864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8CDDD2-56F7-4A55-BEAC-D06451B35B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1588" y="365125"/>
            <a:ext cx="3027909" cy="226166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3CE0F2A-A87B-4F0F-8FDF-A313B489A8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5434" y="2828041"/>
            <a:ext cx="3580215" cy="210169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0662113F-3C8B-4CC0-A4A4-366AE8CD2E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4892" y="4536567"/>
            <a:ext cx="2295525" cy="199072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FCA7ED6-8936-43D4-A9D1-2A6FE79C1F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26418" y="3456799"/>
            <a:ext cx="2610040" cy="261004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9B86C7D-1012-42B1-8D9B-D70F7B8411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50534" y="4536567"/>
            <a:ext cx="2209800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8263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5BB48C-52FF-42E8-84FC-DB0F920D749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>
              <a:alpha val="44000"/>
            </a:srgbClr>
          </a:solidFill>
        </p:spPr>
        <p:txBody>
          <a:bodyPr/>
          <a:lstStyle/>
          <a:p>
            <a:r>
              <a:rPr lang="cs-CZ" dirty="0"/>
              <a:t>Ocel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DF594910-9A8F-4EB9-BFE7-56040F5D31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93722" y="81514"/>
            <a:ext cx="3246748" cy="405439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38E701C-B2E7-425F-AFB6-434C961EA8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515" y="225835"/>
            <a:ext cx="3897836" cy="3065887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C391525F-A0F1-483D-AD07-5377753798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6804" y="4260915"/>
            <a:ext cx="2612502" cy="2379044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193C410F-F59A-4917-8D68-EA90BB3985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7757" y="2858534"/>
            <a:ext cx="2619375" cy="174307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0D920DD4-75C3-4B65-81C8-8B1D1F235D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717" y="3752975"/>
            <a:ext cx="2628900" cy="262890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167F9200-AC32-4040-8192-40E8E5D70A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5553" y="4738809"/>
            <a:ext cx="2847975" cy="160020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8871E07C-BC93-4607-8E3C-6158908D5A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73495" y="4491159"/>
            <a:ext cx="2466975" cy="1847850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4D39A9E1-702D-46FB-B938-F1709CBD707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7827" y="1446059"/>
            <a:ext cx="3287943" cy="184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7833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0F8B5C-21B6-42D5-8EE8-F2569111C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E8EA3C2C-5B2C-4538-90D7-C0501E0C8B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3315" y="1153360"/>
            <a:ext cx="4948876" cy="494887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CE09AAB-EFD9-4DF2-BD7E-4B5E14B695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7563" y="1951496"/>
            <a:ext cx="5711122" cy="3352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6104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C0CE2A-2327-4C1A-80F4-CEBF2B9D4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Kovy  (zápis)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AFCB30A-B22A-49BE-A043-B55770340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97876"/>
            <a:ext cx="11070021" cy="4779087"/>
          </a:xfrm>
          <a:solidFill>
            <a:schemeClr val="accent1">
              <a:lumMod val="40000"/>
              <a:lumOff val="60000"/>
              <a:alpha val="99000"/>
            </a:schemeClr>
          </a:solidFill>
        </p:spPr>
        <p:txBody>
          <a:bodyPr>
            <a:normAutofit fontScale="92500" lnSpcReduction="20000"/>
          </a:bodyPr>
          <a:lstStyle/>
          <a:p>
            <a:pPr marL="0" lvl="1"/>
            <a:r>
              <a:rPr lang="cs-CZ" b="1" dirty="0">
                <a:solidFill>
                  <a:srgbClr val="FFC000"/>
                </a:solidFill>
              </a:rPr>
              <a:t>PRVKY ALKALICKÝCH ZEMIN – </a:t>
            </a:r>
            <a:r>
              <a:rPr lang="cs-CZ" b="1" dirty="0" err="1">
                <a:solidFill>
                  <a:srgbClr val="FFC000"/>
                </a:solidFill>
              </a:rPr>
              <a:t>Be</a:t>
            </a:r>
            <a:r>
              <a:rPr lang="cs-CZ" b="1" dirty="0">
                <a:solidFill>
                  <a:srgbClr val="FFC000"/>
                </a:solidFill>
              </a:rPr>
              <a:t>, Mg, Ca, </a:t>
            </a:r>
            <a:r>
              <a:rPr lang="cs-CZ" b="1" dirty="0" err="1">
                <a:solidFill>
                  <a:srgbClr val="FFC000"/>
                </a:solidFill>
              </a:rPr>
              <a:t>Sr</a:t>
            </a:r>
            <a:r>
              <a:rPr lang="cs-CZ" b="1" dirty="0">
                <a:solidFill>
                  <a:srgbClr val="FFC000"/>
                </a:solidFill>
              </a:rPr>
              <a:t>, Ba, </a:t>
            </a:r>
            <a:r>
              <a:rPr lang="cs-CZ" b="1" dirty="0" err="1">
                <a:solidFill>
                  <a:srgbClr val="FFC000"/>
                </a:solidFill>
              </a:rPr>
              <a:t>Ra</a:t>
            </a:r>
            <a:endParaRPr lang="cs-CZ" b="1" dirty="0">
              <a:solidFill>
                <a:srgbClr val="FFC000"/>
              </a:solidFill>
            </a:endParaRPr>
          </a:p>
          <a:p>
            <a:pPr marL="457200" lvl="2"/>
            <a:r>
              <a:rPr lang="cs-CZ" dirty="0"/>
              <a:t>II.A skupina</a:t>
            </a:r>
          </a:p>
          <a:p>
            <a:pPr marL="457200" lvl="2"/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Hořčík:</a:t>
            </a:r>
            <a:r>
              <a:rPr lang="cs-CZ" dirty="0"/>
              <a:t> stříbrný lehký kov, hořlavý</a:t>
            </a:r>
          </a:p>
          <a:p>
            <a:pPr marL="914400" lvl="3"/>
            <a:r>
              <a:rPr lang="cs-CZ" dirty="0"/>
              <a:t>V organismech – banány, ořechy, v těle člověka</a:t>
            </a:r>
          </a:p>
          <a:p>
            <a:pPr marL="914400" lvl="3"/>
            <a:r>
              <a:rPr lang="cs-CZ" dirty="0"/>
              <a:t>Ve sloučeninách</a:t>
            </a:r>
          </a:p>
          <a:p>
            <a:pPr marL="914400" lvl="3"/>
            <a:r>
              <a:rPr lang="cs-CZ" dirty="0"/>
              <a:t>Součást slitiny DURAL (Mg + Al, </a:t>
            </a:r>
            <a:r>
              <a:rPr lang="cs-CZ" dirty="0" err="1"/>
              <a:t>Cu</a:t>
            </a:r>
            <a:r>
              <a:rPr lang="cs-CZ" dirty="0"/>
              <a:t>, </a:t>
            </a:r>
            <a:r>
              <a:rPr lang="cs-CZ" dirty="0" err="1"/>
              <a:t>Mn</a:t>
            </a:r>
            <a:r>
              <a:rPr lang="cs-CZ" dirty="0"/>
              <a:t>)- jízdní kola, rogallo</a:t>
            </a:r>
          </a:p>
          <a:p>
            <a:pPr marL="914400" lvl="3"/>
            <a:endParaRPr lang="cs-CZ" dirty="0"/>
          </a:p>
          <a:p>
            <a:pPr marL="0" lvl="3"/>
            <a:r>
              <a:rPr lang="cs-CZ" sz="2400" b="1" dirty="0">
                <a:solidFill>
                  <a:srgbClr val="FFC000"/>
                </a:solidFill>
              </a:rPr>
              <a:t>ŽELEZO  </a:t>
            </a:r>
            <a:r>
              <a:rPr lang="cs-CZ" sz="2400" b="1" dirty="0" err="1">
                <a:solidFill>
                  <a:srgbClr val="FFC000"/>
                </a:solidFill>
              </a:rPr>
              <a:t>Fe</a:t>
            </a:r>
            <a:endParaRPr lang="cs-CZ" sz="2400" b="1" dirty="0">
              <a:solidFill>
                <a:srgbClr val="FFC000"/>
              </a:solidFill>
            </a:endParaRPr>
          </a:p>
          <a:p>
            <a:pPr marL="0" lvl="3"/>
            <a:r>
              <a:rPr lang="cs-CZ" b="1" dirty="0"/>
              <a:t>výskyt</a:t>
            </a:r>
            <a:r>
              <a:rPr lang="cs-CZ" dirty="0"/>
              <a:t>: ve sloučeninách- železná ruda (krevel, magnetovec)</a:t>
            </a:r>
          </a:p>
          <a:p>
            <a:pPr marL="0" lvl="3" indent="0">
              <a:buNone/>
            </a:pPr>
            <a:r>
              <a:rPr lang="cs-CZ" dirty="0"/>
              <a:t>                 v lidském těle – součástí </a:t>
            </a:r>
            <a:r>
              <a:rPr lang="cs-CZ" dirty="0" err="1"/>
              <a:t>hemogloginu</a:t>
            </a:r>
            <a:endParaRPr lang="cs-CZ" dirty="0"/>
          </a:p>
          <a:p>
            <a:pPr marL="285750" lvl="3" indent="-285750"/>
            <a:r>
              <a:rPr lang="cs-CZ" b="1" dirty="0"/>
              <a:t>stříbrně lesklý kov, koroduje</a:t>
            </a:r>
          </a:p>
          <a:p>
            <a:pPr marL="285750" lvl="3" indent="-285750"/>
            <a:r>
              <a:rPr lang="cs-CZ" dirty="0"/>
              <a:t>zpracování ve vysokých pecích (1 800 </a:t>
            </a:r>
            <a:r>
              <a:rPr lang="cs-CZ" baseline="30000" dirty="0" err="1"/>
              <a:t>o</a:t>
            </a:r>
            <a:r>
              <a:rPr lang="cs-CZ" dirty="0" err="1"/>
              <a:t>C</a:t>
            </a:r>
            <a:r>
              <a:rPr lang="cs-CZ" dirty="0"/>
              <a:t>)- surové železo (4-5% C, Si + další příměsi)</a:t>
            </a:r>
          </a:p>
          <a:p>
            <a:pPr marL="742950" lvl="4" indent="-285750"/>
            <a:r>
              <a:rPr lang="cs-CZ" b="1" dirty="0"/>
              <a:t>Litina-</a:t>
            </a:r>
            <a:r>
              <a:rPr lang="cs-CZ" dirty="0"/>
              <a:t> pevná, křehká (litinový radiátor, sloupky, kotle, kříže)</a:t>
            </a:r>
          </a:p>
          <a:p>
            <a:pPr marL="742950" lvl="4" indent="-285750"/>
            <a:r>
              <a:rPr lang="cs-CZ" b="1" dirty="0"/>
              <a:t>Ocel</a:t>
            </a:r>
            <a:r>
              <a:rPr lang="cs-CZ" dirty="0"/>
              <a:t>- pevná, kujná</a:t>
            </a:r>
          </a:p>
          <a:p>
            <a:pPr marL="1657350" lvl="6" indent="-285750"/>
            <a:r>
              <a:rPr lang="cs-CZ" dirty="0"/>
              <a:t> výroba zkujňováním- snížením obsahu uhlíku pod 2% C (nože, žiletky, nůžky, lešení, plechy,...)</a:t>
            </a:r>
          </a:p>
          <a:p>
            <a:pPr marL="1657350" lvl="6" indent="-285750"/>
            <a:r>
              <a:rPr lang="cs-CZ" dirty="0"/>
              <a:t>příměsi- chrom (zlepšení vlastností)</a:t>
            </a:r>
          </a:p>
          <a:p>
            <a:pPr marL="1657350" lvl="6" indent="-285750"/>
            <a:r>
              <a:rPr lang="cs-CZ" dirty="0"/>
              <a:t>chirurgická, betonářská, …..</a:t>
            </a:r>
          </a:p>
          <a:p>
            <a:pPr marL="742950" lvl="4" indent="-285750"/>
            <a:endParaRPr lang="cs-CZ" b="1" dirty="0"/>
          </a:p>
          <a:p>
            <a:pPr marL="285750" lvl="3" indent="-285750"/>
            <a:endParaRPr lang="cs-CZ" b="1" dirty="0"/>
          </a:p>
          <a:p>
            <a:pPr marL="0" lvl="3"/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46824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7F2771-E866-48EC-B3E6-E819A112480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cs-CZ" dirty="0"/>
              <a:t>VLASTNOSTI ALKALICKÝCH KOVŮ-opakování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C42C2E33-333A-40DD-AA2B-9B3F25A78D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3007" y="3290433"/>
            <a:ext cx="4596782" cy="3444539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546CAE0B-862B-4C7B-8359-4CB273EFB8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8977" y="2407508"/>
            <a:ext cx="3247062" cy="366956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F48B18C1-D5D9-4B05-B552-81FA51B4F2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699" y="1641442"/>
            <a:ext cx="2400300" cy="24003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242354D-D170-44B9-832B-FC01CB128E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4527" y="1467417"/>
            <a:ext cx="3139712" cy="523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31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757AF8-E12C-4AE8-855A-5F08480AC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DÚ z online hodiny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41513C5-916A-41B5-B6EE-0B65306BA1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1. Můžeme se setkat s chirurgickou ocelí ve šperkařství?</a:t>
            </a:r>
          </a:p>
          <a:p>
            <a:r>
              <a:rPr lang="cs-CZ" dirty="0"/>
              <a:t>2. Z jaké oceli jsou vyrobena rovnátka?</a:t>
            </a:r>
          </a:p>
          <a:p>
            <a:r>
              <a:rPr lang="cs-CZ" dirty="0"/>
              <a:t>3. Co se nachází v Dillí?</a:t>
            </a:r>
          </a:p>
          <a:p>
            <a:r>
              <a:rPr lang="cs-CZ" dirty="0"/>
              <a:t>4. Z čeho se vyrábí podkova a proč?</a:t>
            </a:r>
          </a:p>
          <a:p>
            <a:r>
              <a:rPr lang="cs-CZ" dirty="0"/>
              <a:t>5. Jak se projevuje nedostatek hořčíku v těle?</a:t>
            </a:r>
          </a:p>
          <a:p>
            <a:r>
              <a:rPr lang="cs-CZ" dirty="0"/>
              <a:t>6. V  které části rostliny je hořčík?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DÚ nezasílat, kontrola na další online hodině.</a:t>
            </a:r>
          </a:p>
        </p:txBody>
      </p:sp>
    </p:spTree>
    <p:extLst>
      <p:ext uri="{BB962C8B-B14F-4D97-AF65-F5344CB8AC3E}">
        <p14:creationId xmlns:p14="http://schemas.microsoft.com/office/powerpoint/2010/main" val="7727998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43CC29-734C-418A-AC3F-7C8A50168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Reakce železa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BC404FF-D19A-4F8B-B753-A6E307E7D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96448" cy="4351338"/>
          </a:xfrm>
        </p:spPr>
        <p:txBody>
          <a:bodyPr/>
          <a:lstStyle/>
          <a:p>
            <a:r>
              <a:rPr lang="cs-CZ" dirty="0">
                <a:hlinkClick r:id="rId2"/>
              </a:rPr>
              <a:t>https://www.youtube.com/watch?v=OF4jHoCw1ZU</a:t>
            </a:r>
            <a:r>
              <a:rPr lang="cs-CZ" dirty="0"/>
              <a:t> reakce s chlorem</a:t>
            </a:r>
          </a:p>
          <a:p>
            <a:r>
              <a:rPr lang="cs-CZ" dirty="0">
                <a:hlinkClick r:id="rId3"/>
              </a:rPr>
              <a:t>https://www.youtube.com/watch?v=kVJofjOq0rc</a:t>
            </a:r>
            <a:r>
              <a:rPr lang="cs-CZ" dirty="0"/>
              <a:t> reakce se sírou</a:t>
            </a:r>
          </a:p>
          <a:p>
            <a:r>
              <a:rPr lang="cs-CZ" dirty="0">
                <a:hlinkClick r:id="rId4"/>
              </a:rPr>
              <a:t>https://www.youtube.com/watch?v=U5lFddVZkVU</a:t>
            </a:r>
            <a:r>
              <a:rPr lang="cs-CZ" dirty="0"/>
              <a:t> s kyselinou sírovou</a:t>
            </a:r>
          </a:p>
          <a:p>
            <a:pPr lvl="0"/>
            <a:r>
              <a:rPr lang="cs-CZ" sz="2600" dirty="0">
                <a:solidFill>
                  <a:prstClr val="black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https://www.youtube.com/watch?v=6AhSGyd539o</a:t>
            </a:r>
            <a:r>
              <a:rPr lang="cs-CZ" sz="2600" dirty="0">
                <a:solidFill>
                  <a:prstClr val="black"/>
                </a:solidFill>
              </a:rPr>
              <a:t>     </a:t>
            </a:r>
            <a:r>
              <a:rPr lang="cs-CZ" sz="2600" dirty="0" err="1">
                <a:solidFill>
                  <a:prstClr val="black"/>
                </a:solidFill>
              </a:rPr>
              <a:t>info</a:t>
            </a:r>
            <a:r>
              <a:rPr lang="cs-CZ" sz="2600" dirty="0">
                <a:solidFill>
                  <a:prstClr val="black"/>
                </a:solidFill>
              </a:rPr>
              <a:t> železo</a:t>
            </a:r>
          </a:p>
          <a:p>
            <a:pPr lvl="0"/>
            <a:endParaRPr lang="cs-CZ" sz="2600" dirty="0">
              <a:solidFill>
                <a:prstClr val="black"/>
              </a:solidFill>
            </a:endParaRPr>
          </a:p>
          <a:p>
            <a:pPr lvl="0"/>
            <a:endParaRPr lang="cs-CZ" sz="2600" dirty="0">
              <a:solidFill>
                <a:prstClr val="black"/>
              </a:solidFill>
            </a:endParaRP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0777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0F739B-BB57-4E8D-A07C-2617D6804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7418"/>
            <a:ext cx="10515600" cy="1325563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dirty="0"/>
              <a:t>Výskyt nebo použití???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ABEEACA-3372-4C93-A999-9B3F719E6D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0C11553-FB27-4D2A-9BAF-A81AB0258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150" y="1472006"/>
            <a:ext cx="2571750" cy="26670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0CABACE-0C65-4099-8964-A77AA9FA14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8799" y="1390847"/>
            <a:ext cx="1809750" cy="252412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94FF9F81-5A1F-4A74-896A-48A6B4CBD8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506" r="36211"/>
          <a:stretch/>
        </p:blipFill>
        <p:spPr>
          <a:xfrm>
            <a:off x="6505017" y="3726836"/>
            <a:ext cx="985482" cy="280374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FCEB5C98-D10A-43DD-A528-BD4B95AA3D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1243" y="106698"/>
            <a:ext cx="3676207" cy="462726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9D9DFE0-88B8-4764-A267-BD0A3A0413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12182" y="4639427"/>
            <a:ext cx="2611134" cy="2074167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419F3A25-CD72-40AD-A3E5-18CCE7A29E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06859" y="4001294"/>
            <a:ext cx="3694496" cy="276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24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89ED4D-24D1-432C-ABEF-4077BB2A7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27418"/>
            <a:ext cx="10515600" cy="1325563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cs-CZ" dirty="0"/>
              <a:t>Další alkalické kovy???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8F05743-999D-45FE-B13E-BAC25583483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6BD49136-4EE2-425B-A485-8FE004D649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7E295228-31C9-46D8-9DF0-75B18295CC3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2F4BA89-71E2-4350-BB00-4A69CF40F3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0102" y="314988"/>
            <a:ext cx="1243692" cy="36823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D22B2A4D-173E-4AF7-9BB1-6DA8E017AF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280" y="314988"/>
            <a:ext cx="1286367" cy="3633531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954F62E8-7416-46C8-8EA0-26E6965F7B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554" y="1792049"/>
            <a:ext cx="3195391" cy="2705734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704D77B-9DD6-486A-8302-9D720AF73A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9420" y="2575547"/>
            <a:ext cx="3077630" cy="307763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C167C3A1-62E7-4F6E-A1FE-F9A6DC0388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9577" y="4278182"/>
            <a:ext cx="3461567" cy="1981368"/>
          </a:xfrm>
          <a:prstGeom prst="rect">
            <a:avLst/>
          </a:prstGeom>
        </p:spPr>
      </p:pic>
      <p:sp>
        <p:nvSpPr>
          <p:cNvPr id="13" name="Zástupný symbol pro text 12">
            <a:extLst>
              <a:ext uri="{FF2B5EF4-FFF2-40B4-BE49-F238E27FC236}">
                <a16:creationId xmlns:a16="http://schemas.microsoft.com/office/drawing/2014/main" id="{39864B14-2E01-4E2A-A90A-921EE68D9B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047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1DB68E-BF87-4AD2-9EA7-943B0105C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PRVKY ALKALICKÝCH ZEMIN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FF1856C-83CA-4B86-8145-BF4F762538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57735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DA623B-550E-4BCB-B13C-D2C91E6C5B0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cs-CZ" dirty="0"/>
              <a:t>Prvky alkalických zemin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32AEB1F-1BC8-45B2-BFBE-3B97785EC9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Skupina:</a:t>
            </a:r>
          </a:p>
          <a:p>
            <a:endParaRPr lang="cs-CZ" dirty="0"/>
          </a:p>
          <a:p>
            <a:r>
              <a:rPr lang="cs-CZ" dirty="0"/>
              <a:t>Názvy:</a:t>
            </a:r>
          </a:p>
          <a:p>
            <a:endParaRPr lang="cs-CZ" dirty="0"/>
          </a:p>
          <a:p>
            <a:r>
              <a:rPr lang="cs-CZ" dirty="0"/>
              <a:t>Značky: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Počet valenčních elektronů: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0DACE07-71A2-4732-9D01-420B3CF4D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7152" y="1290178"/>
            <a:ext cx="6041992" cy="427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6532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C1A6E0-5913-403E-8125-B66CF8F1A7A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cs-CZ" dirty="0"/>
              <a:t>Hořčík – Magnezium    Mg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1B82456A-58AC-4F0C-8351-E811CD369F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2975" y="1967706"/>
            <a:ext cx="4681537" cy="352470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11C8633-053D-420D-B83D-BB81A94BEA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225" y="1967706"/>
            <a:ext cx="3638550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0606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BDE12F-39A8-48F3-B3DC-8B2E5541EE9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cs-CZ" dirty="0"/>
              <a:t>Vlastnosti hořčíku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CB30D42-38B1-4223-BDCE-BA616237F2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Stříbrný , lehký kov</a:t>
            </a:r>
          </a:p>
          <a:p>
            <a:r>
              <a:rPr lang="cs-CZ" dirty="0"/>
              <a:t>Vede elektrický proud</a:t>
            </a:r>
          </a:p>
          <a:p>
            <a:r>
              <a:rPr lang="cs-CZ" dirty="0"/>
              <a:t>Hořlavý</a:t>
            </a:r>
          </a:p>
          <a:p>
            <a:r>
              <a:rPr lang="cs-CZ" dirty="0"/>
              <a:t>S vodou reaguje zásaditě- oslnivé světlo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>
                <a:hlinkClick r:id="rId2"/>
              </a:rPr>
              <a:t>https://www.youtube.com/watch?v=8e4Tt2S5u4A</a:t>
            </a:r>
            <a:r>
              <a:rPr lang="cs-CZ" dirty="0"/>
              <a:t>  hoří + voda</a:t>
            </a:r>
          </a:p>
          <a:p>
            <a:r>
              <a:rPr lang="cs-CZ" dirty="0">
                <a:hlinkClick r:id="rId3"/>
              </a:rPr>
              <a:t>https://www.youtube.com/watch?v=zLHJVDxD1I4</a:t>
            </a:r>
            <a:r>
              <a:rPr lang="cs-CZ" dirty="0"/>
              <a:t>  s kyselinou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582E30E-83C9-4132-A345-64BCCF9188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423"/>
          <a:stretch/>
        </p:blipFill>
        <p:spPr>
          <a:xfrm>
            <a:off x="7762875" y="222250"/>
            <a:ext cx="4286250" cy="326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4714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A38C65-D216-41D6-8BB9-036AED8AF26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cs-CZ" dirty="0"/>
              <a:t>Výskyt hořčíku v organismech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18ADE1E9-9207-48D0-933D-FA76393AD5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5069" y="1819849"/>
            <a:ext cx="7022306" cy="4673026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2773494C-6F13-4CCE-AF86-D3D823D585F9}"/>
              </a:ext>
            </a:extLst>
          </p:cNvPr>
          <p:cNvSpPr/>
          <p:nvPr/>
        </p:nvSpPr>
        <p:spPr>
          <a:xfrm>
            <a:off x="9934575" y="1352550"/>
            <a:ext cx="1666875" cy="619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banány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594FA916-DB96-4B97-BCF6-3F73080AC27B}"/>
              </a:ext>
            </a:extLst>
          </p:cNvPr>
          <p:cNvSpPr/>
          <p:nvPr/>
        </p:nvSpPr>
        <p:spPr>
          <a:xfrm>
            <a:off x="10001250" y="2409825"/>
            <a:ext cx="1600200" cy="549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Zelený listy- chlorofyl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1234940E-94E3-4667-8F71-2055C7159BAD}"/>
              </a:ext>
            </a:extLst>
          </p:cNvPr>
          <p:cNvSpPr/>
          <p:nvPr/>
        </p:nvSpPr>
        <p:spPr>
          <a:xfrm>
            <a:off x="9934575" y="3743325"/>
            <a:ext cx="1847850" cy="619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Obilniny, ořechy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06C6C921-7DBF-4F98-8015-64E5A780D1E7}"/>
              </a:ext>
            </a:extLst>
          </p:cNvPr>
          <p:cNvSpPr/>
          <p:nvPr/>
        </p:nvSpPr>
        <p:spPr>
          <a:xfrm>
            <a:off x="10182225" y="5353050"/>
            <a:ext cx="1600200" cy="7810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Nespavost, podráždění, trávicí potíže</a:t>
            </a:r>
          </a:p>
        </p:txBody>
      </p:sp>
    </p:spTree>
    <p:extLst>
      <p:ext uri="{BB962C8B-B14F-4D97-AF65-F5344CB8AC3E}">
        <p14:creationId xmlns:p14="http://schemas.microsoft.com/office/powerpoint/2010/main" val="15313909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</TotalTime>
  <Words>555</Words>
  <Application>Microsoft Office PowerPoint</Application>
  <PresentationFormat>Širokoúhlá obrazovka</PresentationFormat>
  <Paragraphs>107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Motiv Office</vt:lpstr>
      <vt:lpstr>ALKALICKÉ KOVY</vt:lpstr>
      <vt:lpstr>VLASTNOSTI ALKALICKÝCH KOVŮ-opakování</vt:lpstr>
      <vt:lpstr>Výskyt nebo použití???</vt:lpstr>
      <vt:lpstr>Další alkalické kovy???</vt:lpstr>
      <vt:lpstr>PRVKY ALKALICKÝCH ZEMIN</vt:lpstr>
      <vt:lpstr>Prvky alkalických zemin</vt:lpstr>
      <vt:lpstr>Hořčík – Magnezium    Mg</vt:lpstr>
      <vt:lpstr>Vlastnosti hořčíku</vt:lpstr>
      <vt:lpstr>Výskyt hořčíku v organismech</vt:lpstr>
      <vt:lpstr>Použití hořčíku</vt:lpstr>
      <vt:lpstr>ŽELEZO        FERRUM     Fe</vt:lpstr>
      <vt:lpstr>VÝSKYT – ZEMSKÁ KŮRA -ŽELEZNÁ RUDA</vt:lpstr>
      <vt:lpstr>VÝSKYT – V LIDSKÉM TĚLE - HEMOGLOBIN</vt:lpstr>
      <vt:lpstr>VYSOKÁ PEC – železná ruda, koks, vápenec     1 800 oC   surové železo</vt:lpstr>
      <vt:lpstr>Zpracování na litinu a ocel</vt:lpstr>
      <vt:lpstr>Litina</vt:lpstr>
      <vt:lpstr>Ocel</vt:lpstr>
      <vt:lpstr>Prezentace aplikace PowerPoint</vt:lpstr>
      <vt:lpstr>Kovy  (zápis)</vt:lpstr>
      <vt:lpstr>DÚ z online hodiny</vt:lpstr>
      <vt:lpstr>Reakce železa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ALKALICKÉ KOVY</dc:title>
  <dc:creator>Dagmar Hegrová</dc:creator>
  <cp:lastModifiedBy>Dagmar Hegrová</cp:lastModifiedBy>
  <cp:revision>32</cp:revision>
  <dcterms:created xsi:type="dcterms:W3CDTF">2021-03-01T17:14:02Z</dcterms:created>
  <dcterms:modified xsi:type="dcterms:W3CDTF">2021-03-08T20:13:01Z</dcterms:modified>
</cp:coreProperties>
</file>